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3" r:id="rId1"/>
  </p:sldMasterIdLst>
  <p:notesMasterIdLst>
    <p:notesMasterId r:id="rId18"/>
  </p:notesMasterIdLst>
  <p:handoutMasterIdLst>
    <p:handoutMasterId r:id="rId19"/>
  </p:handoutMasterIdLst>
  <p:sldIdLst>
    <p:sldId id="256" r:id="rId2"/>
    <p:sldId id="311" r:id="rId3"/>
    <p:sldId id="312" r:id="rId4"/>
    <p:sldId id="313" r:id="rId5"/>
    <p:sldId id="314" r:id="rId6"/>
    <p:sldId id="316" r:id="rId7"/>
    <p:sldId id="326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25" r:id="rId16"/>
    <p:sldId id="283" r:id="rId17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CC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24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7996521-D694-4BD1-A96E-092B06E76D62}" type="datetimeFigureOut">
              <a:rPr lang="en-US"/>
              <a:pPr>
                <a:defRPr/>
              </a:pPr>
              <a:t>10/7/2015</a:t>
            </a:fld>
            <a:endParaRPr lang="en-US"/>
          </a:p>
        </p:txBody>
      </p:sp>
      <p:sp>
        <p:nvSpPr>
          <p:cNvPr id="157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7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5CBD9DB-4944-422C-9039-142BFC1A19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315028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9C96FA-0AE8-4722-98F2-E1AB347100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229464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9pPr>
          </a:lstStyle>
          <a:p>
            <a:fld id="{A052A737-44EF-4244-84C5-4788E82DF69C}" type="slidenum">
              <a:rPr lang="en-US" altLang="en-US" sz="1200" smtClean="0"/>
              <a:pPr/>
              <a:t>1</a:t>
            </a:fld>
            <a:endParaRPr lang="en-US" altLang="en-US" sz="1200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itchFamily="1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9pPr>
          </a:lstStyle>
          <a:p>
            <a:fld id="{19863D85-663B-4F7A-A262-6C414D30295B}" type="slidenum">
              <a:rPr lang="en-US" altLang="en-US" sz="1200" smtClean="0"/>
              <a:pPr/>
              <a:t>16</a:t>
            </a:fld>
            <a:endParaRPr lang="en-US" altLang="en-US" sz="1200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itchFamily="1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ltGray">
          <a:xfrm>
            <a:off x="530225" y="2663825"/>
            <a:ext cx="457200" cy="398463"/>
          </a:xfrm>
          <a:prstGeom prst="rect">
            <a:avLst/>
          </a:prstGeom>
          <a:gradFill rotWithShape="0">
            <a:gsLst>
              <a:gs pos="0">
                <a:schemeClr val="tx2">
                  <a:gamma/>
                  <a:shade val="46275"/>
                  <a:invGamma/>
                </a:schemeClr>
              </a:gs>
              <a:gs pos="100000">
                <a:schemeClr val="tx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>
              <a:solidFill>
                <a:schemeClr val="tx2"/>
              </a:solidFill>
              <a:latin typeface="Arial" charset="0"/>
              <a:ea typeface="+mn-ea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ltGray">
          <a:xfrm>
            <a:off x="538163" y="2982913"/>
            <a:ext cx="422275" cy="4746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9pPr>
          </a:lstStyle>
          <a:p>
            <a:pPr algn="ctr" eaLnBrk="1" hangingPunct="1"/>
            <a:endParaRPr kumimoji="1" lang="en-US" altLang="en-US">
              <a:latin typeface="Arial" pitchFamily="34" charset="0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ltGray">
          <a:xfrm>
            <a:off x="835025" y="2909888"/>
            <a:ext cx="368300" cy="474662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9pPr>
          </a:lstStyle>
          <a:p>
            <a:pPr algn="ctr" eaLnBrk="1" hangingPunct="1"/>
            <a:endParaRPr kumimoji="1" lang="en-US" altLang="en-US">
              <a:latin typeface="Arial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ltGray">
          <a:xfrm>
            <a:off x="225425" y="2833688"/>
            <a:ext cx="457200" cy="422275"/>
          </a:xfrm>
          <a:prstGeom prst="rect">
            <a:avLst/>
          </a:prstGeom>
          <a:gradFill rotWithShape="0">
            <a:gsLst>
              <a:gs pos="0">
                <a:schemeClr val="folHlink">
                  <a:gamma/>
                  <a:tint val="45490"/>
                  <a:invGamma/>
                </a:schemeClr>
              </a:gs>
              <a:gs pos="100000">
                <a:schemeClr val="fol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>
              <a:latin typeface="Arial" charset="0"/>
              <a:ea typeface="+mn-ea"/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gray">
          <a:xfrm>
            <a:off x="758825" y="2452688"/>
            <a:ext cx="31750" cy="1052512"/>
          </a:xfrm>
          <a:prstGeom prst="rect">
            <a:avLst/>
          </a:prstGeom>
          <a:solidFill>
            <a:srgbClr val="9933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9pPr>
          </a:lstStyle>
          <a:p>
            <a:pPr algn="ctr" eaLnBrk="1" hangingPunct="1"/>
            <a:endParaRPr kumimoji="1" lang="en-US" altLang="en-US">
              <a:latin typeface="Arial" pitchFamily="34" charset="0"/>
            </a:endParaRP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gray">
          <a:xfrm>
            <a:off x="457200" y="3290888"/>
            <a:ext cx="8683625" cy="46037"/>
          </a:xfrm>
          <a:prstGeom prst="rect">
            <a:avLst/>
          </a:prstGeom>
          <a:gradFill rotWithShape="0">
            <a:gsLst>
              <a:gs pos="0">
                <a:srgbClr val="591800"/>
              </a:gs>
              <a:gs pos="100000">
                <a:srgbClr val="C1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9pPr>
          </a:lstStyle>
          <a:p>
            <a:pPr algn="ctr" eaLnBrk="1" hangingPunct="1"/>
            <a:endParaRPr kumimoji="1" lang="en-US" altLang="en-US">
              <a:solidFill>
                <a:srgbClr val="993300"/>
              </a:solidFill>
              <a:latin typeface="Arial" pitchFamily="34" charset="0"/>
            </a:endParaRPr>
          </a:p>
        </p:txBody>
      </p:sp>
      <p:pic>
        <p:nvPicPr>
          <p:cNvPr id="10" name="Picture 11" descr="clojure-logo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219700"/>
            <a:ext cx="11049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2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09800"/>
            <a:ext cx="7620000" cy="10668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86200"/>
            <a:ext cx="7620000" cy="914400"/>
          </a:xfrm>
        </p:spPr>
        <p:txBody>
          <a:bodyPr/>
          <a:lstStyle>
            <a:lvl1pPr marL="0" indent="0" algn="ctr">
              <a:buFont typeface="Wingdings" charset="2"/>
              <a:buNone/>
              <a:defRPr>
                <a:solidFill>
                  <a:srgbClr val="99330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8077200" y="6553200"/>
            <a:ext cx="1066800" cy="3048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2435B766-7344-4CFB-9258-A33D2DE81F00}" type="datetime5">
              <a:rPr lang="en-US"/>
              <a:pPr>
                <a:defRPr/>
              </a:pPr>
              <a:t>7-Oct-15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249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AABE2-AE52-46EF-BF5C-53447964DE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6617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8163" y="228600"/>
            <a:ext cx="2143125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278563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1DB3E-0A55-4442-8D95-495265F8A5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7535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x" preserve="1">
  <p:cSld name="QUES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705600" cy="1752600"/>
          </a:xfrm>
        </p:spPr>
        <p:txBody>
          <a:bodyPr anchor="t"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362200"/>
            <a:ext cx="4267200" cy="403860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7C541-D2C7-4F9A-A26F-DE5B1B0331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34095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C3D36-61A5-4D78-956C-FA213B988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1001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E5F1E0-07B7-4B9B-91CD-1B503410EE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8016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21005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9650" y="1371600"/>
            <a:ext cx="4211638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D5E98B-3014-43C4-B962-9F430D2AA7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672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336FBE-09EB-4616-8A01-A857A3B4E8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4907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729F5-5FAF-4366-B334-E70E70EC13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9446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61F342-2839-4114-88F4-BF527E3803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2146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824C5-7FDA-4A5B-AA55-23D9F082E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5552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416256-6E66-44F9-BA08-C695ED94B4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0006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228600"/>
            <a:ext cx="779303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574088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C0797C44-A3D3-43FF-A0C4-9FB7191CB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530225" y="363538"/>
            <a:ext cx="457200" cy="398462"/>
          </a:xfrm>
          <a:prstGeom prst="rect">
            <a:avLst/>
          </a:prstGeom>
          <a:gradFill rotWithShape="0">
            <a:gsLst>
              <a:gs pos="0">
                <a:schemeClr val="tx2">
                  <a:gamma/>
                  <a:shade val="46275"/>
                  <a:invGamma/>
                </a:schemeClr>
              </a:gs>
              <a:gs pos="100000">
                <a:schemeClr val="tx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>
              <a:solidFill>
                <a:schemeClr val="tx2"/>
              </a:solidFill>
              <a:latin typeface="Arial" charset="0"/>
              <a:ea typeface="+mn-ea"/>
            </a:endParaRPr>
          </a:p>
        </p:txBody>
      </p:sp>
      <p:sp>
        <p:nvSpPr>
          <p:cNvPr id="1030" name="Rectangle 4"/>
          <p:cNvSpPr>
            <a:spLocks noChangeArrowheads="1"/>
          </p:cNvSpPr>
          <p:nvPr/>
        </p:nvSpPr>
        <p:spPr bwMode="ltGray">
          <a:xfrm>
            <a:off x="538163" y="682625"/>
            <a:ext cx="422275" cy="47466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9pPr>
          </a:lstStyle>
          <a:p>
            <a:pPr algn="ctr" eaLnBrk="1" hangingPunct="1"/>
            <a:endParaRPr kumimoji="1" lang="en-US" altLang="en-US">
              <a:latin typeface="Arial" pitchFamily="34" charset="0"/>
            </a:endParaRPr>
          </a:p>
        </p:txBody>
      </p:sp>
      <p:sp>
        <p:nvSpPr>
          <p:cNvPr id="1031" name="Rectangle 5"/>
          <p:cNvSpPr>
            <a:spLocks noChangeArrowheads="1"/>
          </p:cNvSpPr>
          <p:nvPr/>
        </p:nvSpPr>
        <p:spPr bwMode="ltGray">
          <a:xfrm>
            <a:off x="835025" y="609600"/>
            <a:ext cx="368300" cy="474663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9pPr>
          </a:lstStyle>
          <a:p>
            <a:pPr algn="ctr" eaLnBrk="1" hangingPunct="1"/>
            <a:endParaRPr kumimoji="1" lang="en-US" altLang="en-US">
              <a:latin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225425" y="533400"/>
            <a:ext cx="457200" cy="422275"/>
          </a:xfrm>
          <a:prstGeom prst="rect">
            <a:avLst/>
          </a:prstGeom>
          <a:gradFill rotWithShape="0">
            <a:gsLst>
              <a:gs pos="0">
                <a:schemeClr val="folHlink">
                  <a:gamma/>
                  <a:tint val="45490"/>
                  <a:invGamma/>
                </a:schemeClr>
              </a:gs>
              <a:gs pos="100000">
                <a:schemeClr val="fol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>
              <a:latin typeface="Arial" charset="0"/>
              <a:ea typeface="+mn-ea"/>
            </a:endParaRPr>
          </a:p>
        </p:txBody>
      </p:sp>
      <p:sp>
        <p:nvSpPr>
          <p:cNvPr id="1033" name="Rectangle 7"/>
          <p:cNvSpPr>
            <a:spLocks noChangeArrowheads="1"/>
          </p:cNvSpPr>
          <p:nvPr/>
        </p:nvSpPr>
        <p:spPr bwMode="gray">
          <a:xfrm>
            <a:off x="758825" y="152400"/>
            <a:ext cx="31750" cy="1052513"/>
          </a:xfrm>
          <a:prstGeom prst="rect">
            <a:avLst/>
          </a:prstGeom>
          <a:solidFill>
            <a:srgbClr val="9933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9pPr>
          </a:lstStyle>
          <a:p>
            <a:pPr algn="ctr" eaLnBrk="1" hangingPunct="1"/>
            <a:endParaRPr kumimoji="1" lang="en-US" altLang="en-US">
              <a:latin typeface="Arial" pitchFamily="34" charset="0"/>
            </a:endParaRPr>
          </a:p>
        </p:txBody>
      </p:sp>
      <p:sp>
        <p:nvSpPr>
          <p:cNvPr id="1034" name="Rectangle 8"/>
          <p:cNvSpPr>
            <a:spLocks noChangeArrowheads="1"/>
          </p:cNvSpPr>
          <p:nvPr/>
        </p:nvSpPr>
        <p:spPr bwMode="gray">
          <a:xfrm>
            <a:off x="457200" y="990600"/>
            <a:ext cx="8683625" cy="46038"/>
          </a:xfrm>
          <a:prstGeom prst="rect">
            <a:avLst/>
          </a:prstGeom>
          <a:gradFill rotWithShape="0">
            <a:gsLst>
              <a:gs pos="0">
                <a:srgbClr val="471800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9pPr>
          </a:lstStyle>
          <a:p>
            <a:pPr algn="ctr" eaLnBrk="1" hangingPunct="1"/>
            <a:endParaRPr kumimoji="1" lang="en-US" altLang="en-US">
              <a:solidFill>
                <a:srgbClr val="993300"/>
              </a:solidFill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1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5" grpId="0" build="p" bldLvl="5" autoUpdateAnimBg="0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15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5155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15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5155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15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5155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15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5155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15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5155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charset="0"/>
          <a:ea typeface="MS PGothic" pitchFamily="34" charset="-128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Lets and Loops</a:t>
            </a:r>
            <a:endParaRPr lang="en-US" altLang="en-US" dirty="0" smtClean="0"/>
          </a:p>
        </p:txBody>
      </p:sp>
      <p:sp>
        <p:nvSpPr>
          <p:cNvPr id="4099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dirty="0" smtClean="0"/>
              <a:t>Tail Recursion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loop</a:t>
            </a:r>
            <a:endParaRPr lang="en-US" dirty="0">
              <a:solidFill>
                <a:srgbClr val="00206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In the previous example, we used</a:t>
            </a:r>
            <a:br>
              <a:rPr lang="en-US" sz="2400" dirty="0" smtClean="0"/>
            </a:b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(let [</a:t>
            </a:r>
            <a:r>
              <a:rPr lang="en-US" sz="24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factorial-helper (</a:t>
            </a:r>
            <a:r>
              <a:rPr lang="en-US" sz="2400" dirty="0" err="1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fn</a:t>
            </a:r>
            <a:r>
              <a:rPr lang="en-US" sz="24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24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acc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n</a:t>
            </a:r>
            <a:r>
              <a:rPr lang="en-US" sz="24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…]…)</a:t>
            </a:r>
            <a:br>
              <a:rPr lang="en-US" sz="24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400" dirty="0"/>
              <a:t>to define a helper function with local </a:t>
            </a:r>
            <a:r>
              <a:rPr lang="en-US" sz="2400" dirty="0" smtClean="0"/>
              <a:t>scope</a:t>
            </a:r>
          </a:p>
          <a:p>
            <a:r>
              <a:rPr lang="en-US" sz="2400" dirty="0" smtClean="0"/>
              <a:t>The general form is</a:t>
            </a:r>
            <a:br>
              <a:rPr lang="en-US" sz="2400" dirty="0" smtClean="0"/>
            </a:b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(let [</a:t>
            </a:r>
            <a:r>
              <a:rPr lang="en-US" sz="2400" b="1" i="1" dirty="0">
                <a:solidFill>
                  <a:srgbClr val="CC00CC"/>
                </a:solidFill>
              </a:rPr>
              <a:t>name1 value1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sz="2400" dirty="0" smtClean="0"/>
              <a:t> …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sz="2400" dirty="0" smtClean="0"/>
              <a:t> </a:t>
            </a:r>
            <a:r>
              <a:rPr lang="en-US" sz="2400" b="1" i="1" dirty="0" err="1">
                <a:solidFill>
                  <a:srgbClr val="CC00CC"/>
                </a:solidFill>
              </a:rPr>
              <a:t>nameN</a:t>
            </a:r>
            <a:r>
              <a:rPr lang="en-US" sz="2400" b="1" i="1" dirty="0">
                <a:solidFill>
                  <a:srgbClr val="CC00CC"/>
                </a:solidFill>
              </a:rPr>
              <a:t> </a:t>
            </a:r>
            <a:r>
              <a:rPr lang="en-US" sz="2400" b="1" i="1" dirty="0" err="1">
                <a:solidFill>
                  <a:srgbClr val="CC00CC"/>
                </a:solidFill>
              </a:rPr>
              <a:t>valueN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r>
              <a:rPr lang="en-US" sz="2400" dirty="0" smtClean="0"/>
              <a:t> </a:t>
            </a:r>
            <a:r>
              <a:rPr lang="en-US" sz="2400" b="1" i="1" dirty="0" smtClean="0">
                <a:solidFill>
                  <a:srgbClr val="CC00CC"/>
                </a:solidFill>
              </a:rPr>
              <a:t>code</a:t>
            </a:r>
            <a:r>
              <a:rPr lang="en-US" sz="24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br>
              <a:rPr lang="en-US" sz="24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400" dirty="0"/>
              <a:t>and we use 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recur</a:t>
            </a:r>
            <a:r>
              <a:rPr lang="en-US" sz="2400" dirty="0"/>
              <a:t> in the </a:t>
            </a:r>
            <a:r>
              <a:rPr lang="en-US" sz="2400" b="1" i="1" dirty="0" smtClean="0">
                <a:solidFill>
                  <a:srgbClr val="CC00CC"/>
                </a:solidFill>
              </a:rPr>
              <a:t>code </a:t>
            </a:r>
            <a:r>
              <a:rPr lang="en-US" sz="2400" dirty="0" smtClean="0"/>
              <a:t>to </a:t>
            </a:r>
            <a:r>
              <a:rPr lang="en-US" sz="2400" dirty="0"/>
              <a:t>tell the compiler to turn this into a </a:t>
            </a:r>
            <a:r>
              <a:rPr lang="en-US" sz="2400" dirty="0" smtClean="0"/>
              <a:t>loop</a:t>
            </a:r>
          </a:p>
          <a:p>
            <a:r>
              <a:rPr lang="en-US" sz="2400" dirty="0" smtClean="0"/>
              <a:t>To simplify this, Clojure provides a 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loop</a:t>
            </a:r>
            <a:r>
              <a:rPr lang="en-US" sz="2400" dirty="0" smtClean="0"/>
              <a:t> construct:</a:t>
            </a:r>
            <a:br>
              <a:rPr lang="en-US" sz="2400" dirty="0" smtClean="0"/>
            </a:br>
            <a:r>
              <a:rPr lang="en-US" sz="24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(loop [</a:t>
            </a:r>
            <a:r>
              <a:rPr lang="en-US" sz="2400" b="1" i="1" dirty="0" smtClean="0">
                <a:solidFill>
                  <a:srgbClr val="CC00CC"/>
                </a:solidFill>
              </a:rPr>
              <a:t>name1 </a:t>
            </a:r>
            <a:r>
              <a:rPr lang="en-US" sz="2400" b="1" i="1" dirty="0">
                <a:solidFill>
                  <a:srgbClr val="CC00CC"/>
                </a:solidFill>
              </a:rPr>
              <a:t>value1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sz="2400" dirty="0"/>
              <a:t> …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sz="2400" dirty="0"/>
              <a:t> </a:t>
            </a:r>
            <a:r>
              <a:rPr lang="en-US" sz="2400" b="1" i="1" dirty="0" err="1">
                <a:solidFill>
                  <a:srgbClr val="CC00CC"/>
                </a:solidFill>
              </a:rPr>
              <a:t>nameN</a:t>
            </a:r>
            <a:r>
              <a:rPr lang="en-US" sz="2400" b="1" i="1" dirty="0">
                <a:solidFill>
                  <a:srgbClr val="CC00CC"/>
                </a:solidFill>
              </a:rPr>
              <a:t> </a:t>
            </a:r>
            <a:r>
              <a:rPr lang="en-US" sz="2400" b="1" i="1" dirty="0" err="1">
                <a:solidFill>
                  <a:srgbClr val="CC00CC"/>
                </a:solidFill>
              </a:rPr>
              <a:t>valueN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r>
              <a:rPr lang="en-US" sz="2400" dirty="0"/>
              <a:t> </a:t>
            </a:r>
            <a:r>
              <a:rPr lang="en-US" sz="2400" b="1" i="1" dirty="0">
                <a:solidFill>
                  <a:srgbClr val="CC00CC"/>
                </a:solidFill>
              </a:rPr>
              <a:t>code</a:t>
            </a:r>
            <a:r>
              <a:rPr lang="en-US" sz="24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lvl="1"/>
            <a:r>
              <a:rPr lang="en-US" sz="2000" dirty="0" smtClean="0">
                <a:cs typeface="Consolas" panose="020B0609020204030204" pitchFamily="49" charset="0"/>
              </a:rPr>
              <a:t>This is </a:t>
            </a:r>
            <a:r>
              <a:rPr lang="en-US" sz="2000" i="1" dirty="0" smtClean="0">
                <a:cs typeface="Consolas" panose="020B0609020204030204" pitchFamily="49" charset="0"/>
              </a:rPr>
              <a:t>not</a:t>
            </a:r>
            <a:r>
              <a:rPr lang="en-US" sz="2000" dirty="0" smtClean="0">
                <a:cs typeface="Consolas" panose="020B0609020204030204" pitchFamily="49" charset="0"/>
              </a:rPr>
              <a:t> a loop; it’s a request to the compiler to turn tail recursion into a loop!</a:t>
            </a:r>
          </a:p>
          <a:p>
            <a:pPr lvl="1"/>
            <a:r>
              <a:rPr lang="en-US" sz="2000" dirty="0" smtClean="0">
                <a:cs typeface="Consolas" panose="020B0609020204030204" pitchFamily="49" charset="0"/>
              </a:rPr>
              <a:t>The </a:t>
            </a:r>
            <a:r>
              <a:rPr lang="en-US" sz="2000" b="1" i="1" dirty="0" smtClean="0">
                <a:solidFill>
                  <a:srgbClr val="CC00CC"/>
                </a:solidFill>
                <a:cs typeface="Consolas" panose="020B0609020204030204" pitchFamily="49" charset="0"/>
              </a:rPr>
              <a:t>name/value</a:t>
            </a:r>
            <a:r>
              <a:rPr lang="en-US" sz="2000" dirty="0" smtClean="0">
                <a:cs typeface="Consolas" panose="020B0609020204030204" pitchFamily="49" charset="0"/>
              </a:rPr>
              <a:t> pairs are initial values of parameters</a:t>
            </a:r>
          </a:p>
          <a:p>
            <a:pPr lvl="1"/>
            <a:r>
              <a:rPr lang="en-US" sz="2000" dirty="0" smtClean="0">
                <a:cs typeface="Consolas" panose="020B0609020204030204" pitchFamily="49" charset="0"/>
              </a:rPr>
              <a:t>The call to </a:t>
            </a:r>
            <a:r>
              <a:rPr lang="en-US" sz="20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recur</a:t>
            </a:r>
            <a:r>
              <a:rPr lang="en-US" sz="2000" dirty="0" smtClean="0">
                <a:cs typeface="Consolas" panose="020B0609020204030204" pitchFamily="49" charset="0"/>
              </a:rPr>
              <a:t> in the body supplies new values for the parameters</a:t>
            </a:r>
            <a:endParaRPr lang="en-US" sz="20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5C3D36-61A5-4D78-956C-FA213B988B6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5053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</a:t>
            </a:r>
            <a:r>
              <a:rPr lang="en-US" dirty="0"/>
              <a:t> and </a:t>
            </a:r>
            <a:r>
              <a:rPr lang="en-US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loop </a:t>
            </a:r>
            <a:r>
              <a:rPr lang="en-US" dirty="0"/>
              <a:t>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4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defn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factorial-4 [number]</a:t>
            </a:r>
            <a:b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(let [factorial-helper</a:t>
            </a:r>
            <a:b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        (</a:t>
            </a:r>
            <a:r>
              <a:rPr lang="en-US" sz="24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fn</a:t>
            </a:r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 [</a:t>
            </a:r>
            <a:r>
              <a:rPr lang="en-US" sz="24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acc</a:t>
            </a:r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 n]</a:t>
            </a:r>
            <a:b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          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(if (zero? n)</a:t>
            </a:r>
            <a:b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24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acc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(recur (* </a:t>
            </a:r>
            <a:r>
              <a:rPr lang="en-US" sz="24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acc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n) (</a:t>
            </a:r>
            <a:r>
              <a:rPr lang="en-US" sz="24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dec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n)))</a:t>
            </a:r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)]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(factorial-helper 1 number)))</a:t>
            </a:r>
            <a:r>
              <a:rPr lang="en-US" sz="24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US" sz="24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lang="en-US" sz="2400" dirty="0">
              <a:solidFill>
                <a:srgbClr val="00206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pt-BR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(defn factorial-5 [number]</a:t>
            </a:r>
            <a:br>
              <a:rPr lang="pt-BR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pt-BR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(loop [acc 1, n number]</a:t>
            </a:r>
            <a:r>
              <a:rPr lang="pt-BR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pt-BR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(if (zero? n)</a:t>
            </a:r>
            <a:br>
              <a:rPr lang="pt-BR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acc</a:t>
            </a:r>
            <a:br>
              <a:rPr lang="pt-BR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(recur (* acc n) (dec n)))</a:t>
            </a:r>
            <a:r>
              <a:rPr lang="pt-BR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pt-BR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sz="2400" dirty="0">
              <a:solidFill>
                <a:srgbClr val="00206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5C3D36-61A5-4D78-956C-FA213B988B6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257369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shallow-reverse</a:t>
            </a:r>
            <a:endParaRPr lang="en-US" dirty="0">
              <a:solidFill>
                <a:srgbClr val="00206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defn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shallow-reverse-1 </a:t>
            </a:r>
            <a:b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([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(shallow-reverse () 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</a:t>
            </a:r>
            <a:b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([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acc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b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(if (empty? 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b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acc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(recur (cons (first 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acc</a:t>
            </a:r>
            <a:r>
              <a:rPr lang="en-US" sz="20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br>
              <a:rPr lang="en-US" sz="20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0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            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(rest 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) ) </a:t>
            </a:r>
            <a:r>
              <a:rPr lang="en-US" sz="20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br>
              <a:rPr lang="en-US" sz="20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lang="en-US" sz="2000" dirty="0" smtClean="0">
              <a:solidFill>
                <a:srgbClr val="00206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defn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shallow-reverse-2 [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b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(loop [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acc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(), lst-2 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b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(if (empty? lst-2)</a:t>
            </a:r>
            <a:b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acc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(recur (cons (first lst-2) 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acc</a:t>
            </a:r>
            <a:r>
              <a:rPr lang="en-US" sz="20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br>
              <a:rPr lang="en-US" sz="20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0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      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(rest lst-2)) ) ) 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5C3D36-61A5-4D78-956C-FA213B988B61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45143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find-first-index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Problem: Find the index of the first thing in a sequence that satisfies a given predicate</a:t>
            </a:r>
            <a:br>
              <a:rPr lang="en-US" dirty="0" smtClean="0"/>
            </a:br>
            <a:endParaRPr lang="en-US" dirty="0" smtClean="0"/>
          </a:p>
          <a:p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4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defn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find-first-index [</a:t>
            </a:r>
            <a:r>
              <a:rPr lang="en-US" sz="24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pred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a-</a:t>
            </a:r>
            <a:r>
              <a:rPr lang="en-US" sz="24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seq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b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(loop [</a:t>
            </a:r>
            <a:r>
              <a:rPr lang="en-US" sz="24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acc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0, b-</a:t>
            </a:r>
            <a:r>
              <a:rPr lang="en-US" sz="24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seq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a-</a:t>
            </a:r>
            <a:r>
              <a:rPr lang="en-US" sz="24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seq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b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(</a:t>
            </a:r>
            <a:r>
              <a:rPr lang="en-US" sz="24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cond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(empty? b-</a:t>
            </a:r>
            <a:r>
              <a:rPr lang="en-US" sz="24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seq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nil</a:t>
            </a:r>
            <a:b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(</a:t>
            </a:r>
            <a:r>
              <a:rPr lang="en-US" sz="24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pred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(first b-</a:t>
            </a:r>
            <a:r>
              <a:rPr lang="en-US" sz="24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seq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</a:t>
            </a:r>
            <a:r>
              <a:rPr lang="en-US" sz="24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acc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:else (recur (</a:t>
            </a:r>
            <a:r>
              <a:rPr lang="en-US" sz="24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inc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acc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(rest b-</a:t>
            </a:r>
            <a:r>
              <a:rPr lang="en-US" sz="24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seq</a:t>
            </a:r>
            <a:r>
              <a:rPr lang="en-US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) ) </a:t>
            </a:r>
            <a:r>
              <a:rPr lang="en-US" sz="24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5C3D36-61A5-4D78-956C-FA213B988B61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7536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the average of a sequence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defn</a:t>
            </a: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avg</a:t>
            </a: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[a-</a:t>
            </a:r>
            <a:r>
              <a:rPr lang="en-US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seq</a:t>
            </a: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b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(loop [sum 0, n 0, b-</a:t>
            </a:r>
            <a:r>
              <a:rPr lang="en-US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seq</a:t>
            </a: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a-</a:t>
            </a:r>
            <a:r>
              <a:rPr lang="en-US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seq</a:t>
            </a: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b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(if (empty? b-</a:t>
            </a:r>
            <a:r>
              <a:rPr lang="en-US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seq</a:t>
            </a: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b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(/ sum n)</a:t>
            </a:r>
            <a:b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(recur (+ sum (first b-</a:t>
            </a:r>
            <a:r>
              <a:rPr lang="en-US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seq</a:t>
            </a:r>
            <a:r>
              <a:rPr lang="en-US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</a:t>
            </a:r>
            <a:br>
              <a:rPr lang="en-US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(</a:t>
            </a:r>
            <a:r>
              <a:rPr lang="en-US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inc</a:t>
            </a: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n</a:t>
            </a:r>
            <a:r>
              <a:rPr lang="en-US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br>
              <a:rPr lang="en-US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(</a:t>
            </a: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rest b-</a:t>
            </a:r>
            <a:r>
              <a:rPr lang="en-US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seq</a:t>
            </a: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) ) </a:t>
            </a:r>
            <a:r>
              <a:rPr lang="en-US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br>
              <a:rPr lang="en-US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lang="en-US" dirty="0" smtClean="0">
              <a:solidFill>
                <a:srgbClr val="00206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cs typeface="Consolas" panose="020B0609020204030204" pitchFamily="49" charset="0"/>
              </a:rPr>
              <a:t>Notice that the </a:t>
            </a: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loop </a:t>
            </a:r>
            <a:r>
              <a:rPr lang="en-US" dirty="0" smtClean="0">
                <a:cs typeface="Consolas" panose="020B0609020204030204" pitchFamily="49" charset="0"/>
              </a:rPr>
              <a:t>takes</a:t>
            </a:r>
            <a:r>
              <a:rPr lang="en-US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3 </a:t>
            </a:r>
            <a:r>
              <a:rPr lang="en-US" dirty="0">
                <a:cs typeface="Consolas" panose="020B0609020204030204" pitchFamily="49" charset="0"/>
              </a:rPr>
              <a:t>arguments</a:t>
            </a:r>
            <a:r>
              <a:rPr lang="en-US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US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lang="en-US" dirty="0" smtClean="0">
              <a:solidFill>
                <a:srgbClr val="00206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>
              <a:solidFill>
                <a:srgbClr val="00206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5C3D36-61A5-4D78-956C-FA213B988B61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231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Summary: Tail recursion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574088" cy="2667000"/>
          </a:xfrm>
        </p:spPr>
        <p:txBody>
          <a:bodyPr/>
          <a:lstStyle/>
          <a:p>
            <a:r>
              <a:rPr lang="en-US" sz="2400" dirty="0" smtClean="0"/>
              <a:t>Tail recursion saves stack space, but the code is somewhat harder to read</a:t>
            </a:r>
          </a:p>
          <a:p>
            <a:r>
              <a:rPr lang="en-US" sz="2400" dirty="0" smtClean="0"/>
              <a:t>When the recursion is guaranteed to be “not too deep,” you can ignore tail recursion</a:t>
            </a:r>
          </a:p>
          <a:p>
            <a:r>
              <a:rPr lang="en-US" sz="2400" dirty="0" smtClean="0"/>
              <a:t>Tail recursion isn’t too hard, as long as you remember the “bucket” analogy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5C3D36-61A5-4D78-956C-FA213B988B61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28800" y="4038600"/>
            <a:ext cx="4800600" cy="207705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14400" y="6115651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…and don’t </a:t>
            </a:r>
            <a:r>
              <a:rPr lang="en-US" dirty="0" smtClean="0"/>
              <a:t>forget </a:t>
            </a:r>
            <a:r>
              <a:rPr lang="en-US" dirty="0" smtClean="0"/>
              <a:t>to use </a:t>
            </a:r>
            <a:r>
              <a:rPr lang="en-US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recur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89286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MS PGothic" pitchFamily="34" charset="-128"/>
              </a:defRPr>
            </a:lvl9pPr>
          </a:lstStyle>
          <a:p>
            <a:fld id="{75223CE8-FE9F-47E4-AA7B-FFF69CBFAF50}" type="slidenum">
              <a:rPr lang="en-US" altLang="en-US" sz="1400" smtClean="0">
                <a:latin typeface="Arial" pitchFamily="34" charset="0"/>
              </a:rPr>
              <a:pPr/>
              <a:t>16</a:t>
            </a:fld>
            <a:endParaRPr lang="en-US" altLang="en-US" sz="1400" smtClean="0">
              <a:latin typeface="Arial" pitchFamily="34" charset="0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Hello, Factorial!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factorial function is everybody’s introduction to recursion</a:t>
            </a:r>
          </a:p>
          <a:p>
            <a:r>
              <a:rPr lang="pt-BR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(defn factorial-1 [n]</a:t>
            </a:r>
            <a:br>
              <a:rPr lang="pt-BR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(if (zero? n)</a:t>
            </a:r>
            <a:br>
              <a:rPr lang="pt-BR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1</a:t>
            </a:r>
            <a:br>
              <a:rPr lang="pt-BR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(* n (factorial-1 (dec n)))))</a:t>
            </a:r>
          </a:p>
          <a:p>
            <a:r>
              <a:rPr lang="en-US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(factorial-1 10) ;=&gt; 3628800</a:t>
            </a:r>
          </a:p>
          <a:p>
            <a:r>
              <a:rPr lang="en-US" dirty="0" smtClean="0"/>
              <a:t>The problem with this function is that every recurrence increases the stack size</a:t>
            </a:r>
          </a:p>
          <a:p>
            <a:pPr lvl="1"/>
            <a:r>
              <a:rPr lang="en-US" dirty="0" smtClean="0"/>
              <a:t>Not a problem if the number of recurrences is small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5C3D36-61A5-4D78-956C-FA213B988B6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90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Tail recursion, or tail call recursion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function is </a:t>
            </a:r>
            <a:r>
              <a:rPr lang="en-US" dirty="0" smtClean="0">
                <a:solidFill>
                  <a:schemeClr val="tx2"/>
                </a:solidFill>
              </a:rPr>
              <a:t>tail recursive</a:t>
            </a:r>
            <a:r>
              <a:rPr lang="en-US" dirty="0" smtClean="0"/>
              <a:t> if, for every recursive call in the function, the recursive call is the last thing done in the function</a:t>
            </a:r>
          </a:p>
          <a:p>
            <a:pPr lvl="1"/>
            <a:r>
              <a:rPr lang="en-US" dirty="0" smtClean="0"/>
              <a:t>In this situation, the </a:t>
            </a:r>
            <a:r>
              <a:rPr lang="en-US" i="1" dirty="0" smtClean="0"/>
              <a:t>compiler</a:t>
            </a:r>
            <a:r>
              <a:rPr lang="en-US" dirty="0" smtClean="0"/>
              <a:t> can replace the recursion with a simple loop, which does not add frames to the stack</a:t>
            </a:r>
          </a:p>
          <a:p>
            <a:pPr lvl="1"/>
            <a:r>
              <a:rPr lang="en-US" dirty="0" smtClean="0"/>
              <a:t>The </a:t>
            </a:r>
            <a:r>
              <a:rPr lang="en-US" i="1" dirty="0" smtClean="0"/>
              <a:t>programmer</a:t>
            </a:r>
            <a:r>
              <a:rPr lang="en-US" dirty="0" smtClean="0"/>
              <a:t> still does not have (or need!) loops</a:t>
            </a:r>
          </a:p>
          <a:p>
            <a:r>
              <a:rPr lang="en-US" dirty="0" smtClean="0"/>
              <a:t>In factorial-1,</a:t>
            </a:r>
            <a:br>
              <a:rPr lang="en-US" dirty="0" smtClean="0"/>
            </a:br>
            <a:r>
              <a:rPr lang="pt-BR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(* n</a:t>
            </a:r>
            <a:r>
              <a:rPr lang="pt-BR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(factorial-1 (dec n))</a:t>
            </a:r>
            <a:r>
              <a:rPr lang="pt-BR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pt-BR" u="sng" dirty="0" smtClean="0">
                <a:solidFill>
                  <a:schemeClr val="tx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pt-BR" u="sng" dirty="0" smtClean="0">
                <a:solidFill>
                  <a:schemeClr val="tx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dirty="0"/>
              <a:t>the </a:t>
            </a:r>
            <a:r>
              <a:rPr lang="pt-BR" dirty="0" smtClean="0"/>
              <a:t>multiplication </a:t>
            </a:r>
            <a:r>
              <a:rPr lang="pt-BR" dirty="0"/>
              <a:t>keeps it from being tail </a:t>
            </a:r>
            <a:r>
              <a:rPr lang="pt-BR" dirty="0" smtClean="0"/>
              <a:t>recursive</a:t>
            </a:r>
          </a:p>
          <a:p>
            <a:pPr lvl="1"/>
            <a:r>
              <a:rPr lang="pt-BR" dirty="0" smtClean="0"/>
              <a:t>To make the factorial function tail recursive, we need to somehow bring the multiplication into the parameter list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5C3D36-61A5-4D78-956C-FA213B988B6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786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an accumulator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574088" cy="2819400"/>
          </a:xfrm>
        </p:spPr>
        <p:txBody>
          <a:bodyPr/>
          <a:lstStyle/>
          <a:p>
            <a:r>
              <a:rPr lang="pt-BR" sz="24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(defn factorial-two-args [</a:t>
            </a:r>
            <a:r>
              <a:rPr lang="pt-BR" sz="24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acc</a:t>
            </a:r>
            <a:r>
              <a:rPr lang="pt-BR" sz="24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n]</a:t>
            </a:r>
            <a:br>
              <a:rPr lang="pt-BR" sz="24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(if (zero? n)</a:t>
            </a:r>
            <a:br>
              <a:rPr lang="pt-BR" sz="24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pt-BR" sz="24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acc</a:t>
            </a:r>
            <a:r>
              <a:rPr lang="pt-BR" sz="24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pt-BR" sz="24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(recur </a:t>
            </a:r>
            <a:r>
              <a:rPr lang="pt-BR" sz="24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(* acc n)</a:t>
            </a:r>
            <a:r>
              <a:rPr lang="pt-BR" sz="24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(dec n))))</a:t>
            </a:r>
          </a:p>
          <a:p>
            <a:r>
              <a:rPr lang="pt-BR" dirty="0" smtClean="0"/>
              <a:t>One way to think of this is as “pumping” information from the input parameter to the accumulator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5C3D36-61A5-4D78-956C-FA213B988B6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81200" y="4267199"/>
            <a:ext cx="4800600" cy="2077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47334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factorial-two-</a:t>
            </a:r>
            <a:r>
              <a:rPr lang="en-US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dirty="0">
              <a:solidFill>
                <a:srgbClr val="00206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(factorial-helper 1 10</a:t>
            </a:r>
            <a:r>
              <a:rPr lang="en-US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;=&gt; 3628800</a:t>
            </a:r>
          </a:p>
          <a:p>
            <a:r>
              <a:rPr lang="en-US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factorial-helper 0 10</a:t>
            </a:r>
            <a:r>
              <a:rPr lang="en-US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;=&gt; 0</a:t>
            </a:r>
          </a:p>
          <a:p>
            <a:r>
              <a:rPr lang="en-US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factorial-helper 10 1</a:t>
            </a:r>
            <a:r>
              <a:rPr lang="en-US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;=&gt; 10</a:t>
            </a:r>
            <a:endParaRPr lang="en-US" dirty="0">
              <a:solidFill>
                <a:srgbClr val="00206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5C3D36-61A5-4D78-956C-FA213B988B6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78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a fa</a:t>
            </a:r>
            <a:r>
              <a:rPr lang="az-Cyrl-AZ" dirty="0" smtClean="0"/>
              <a:t>ҫ</a:t>
            </a:r>
            <a:r>
              <a:rPr lang="en-US" dirty="0" err="1" smtClean="0"/>
              <a:t>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5029200"/>
          </a:xfrm>
        </p:spPr>
        <p:txBody>
          <a:bodyPr/>
          <a:lstStyle/>
          <a:p>
            <a:r>
              <a:rPr lang="en-US" dirty="0" smtClean="0"/>
              <a:t>We can use a façade along with the “real” function (now called “factorial-helper”</a:t>
            </a:r>
            <a:br>
              <a:rPr lang="en-US" dirty="0" smtClean="0"/>
            </a:br>
            <a:endParaRPr lang="en-US" dirty="0" smtClean="0"/>
          </a:p>
          <a:p>
            <a:r>
              <a:rPr lang="pt-BR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(defn factorial-2 [n]</a:t>
            </a:r>
            <a:br>
              <a:rPr lang="pt-BR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(factorial-helper 1 n))</a:t>
            </a:r>
            <a:br>
              <a:rPr lang="pt-BR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pt-BR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(defn factorial-helper [acc n]</a:t>
            </a:r>
            <a:br>
              <a:rPr lang="pt-BR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(if (zero? n)</a:t>
            </a:r>
            <a:br>
              <a:rPr lang="pt-BR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acc</a:t>
            </a:r>
            <a:br>
              <a:rPr lang="pt-BR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pt-BR" sz="24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(recur </a:t>
            </a:r>
            <a:r>
              <a:rPr lang="pt-BR" sz="2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(* acc n) (dec n</a:t>
            </a:r>
            <a:r>
              <a:rPr lang="pt-BR" sz="24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))))</a:t>
            </a:r>
            <a:br>
              <a:rPr lang="pt-BR" sz="24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lang="pt-BR" sz="2400" dirty="0" smtClean="0">
              <a:solidFill>
                <a:srgbClr val="00206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pt-BR" dirty="0"/>
              <a:t>This adds an unnecessary function to those available to the user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5C3D36-61A5-4D78-956C-FA213B988B6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9371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tail recursion isn’t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71600"/>
            <a:ext cx="8001000" cy="5029200"/>
          </a:xfrm>
        </p:spPr>
        <p:txBody>
          <a:bodyPr/>
          <a:lstStyle/>
          <a:p>
            <a:r>
              <a:rPr lang="en-US" dirty="0" smtClean="0"/>
              <a:t>The function</a:t>
            </a:r>
            <a:br>
              <a:rPr lang="en-US" dirty="0" smtClean="0"/>
            </a:br>
            <a:r>
              <a:rPr lang="pt-BR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(defn factorial-? [acc n]</a:t>
            </a:r>
            <a:br>
              <a:rPr lang="pt-BR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(if (zero? n)</a:t>
            </a:r>
            <a:br>
              <a:rPr lang="pt-BR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acc</a:t>
            </a:r>
            <a:br>
              <a:rPr lang="pt-BR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(factorial-? (* acc n)</a:t>
            </a:r>
            <a:br>
              <a:rPr lang="pt-BR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    (dec n</a:t>
            </a:r>
            <a:r>
              <a:rPr lang="pt-BR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))))</a:t>
            </a:r>
            <a:br>
              <a:rPr lang="pt-BR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i="1" dirty="0"/>
              <a:t>is</a:t>
            </a:r>
            <a:r>
              <a:rPr lang="pt-BR" dirty="0"/>
              <a:t> tail recursive, but that doesn’t do you any good unless you tell the compiler to replace the recursion with a </a:t>
            </a:r>
            <a:r>
              <a:rPr lang="pt-BR" dirty="0" smtClean="0"/>
              <a:t>loop</a:t>
            </a:r>
          </a:p>
          <a:p>
            <a:r>
              <a:rPr lang="pt-BR" dirty="0" smtClean="0"/>
              <a:t>Use </a:t>
            </a:r>
            <a:r>
              <a:rPr lang="pt-BR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recur</a:t>
            </a:r>
            <a:r>
              <a:rPr lang="pt-BR" dirty="0" smtClean="0"/>
              <a:t> instead of </a:t>
            </a:r>
            <a:r>
              <a:rPr lang="pt-BR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factorial-?</a:t>
            </a:r>
            <a:r>
              <a:rPr lang="pt-BR" dirty="0" smtClean="0"/>
              <a:t> in the tail call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E7C541-D2C7-4F9A-A26F-DE5B1B03312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287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Polymorphic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Clojure functions can be defined with more than one parameter list</a:t>
            </a:r>
            <a:br>
              <a:rPr lang="en-US" dirty="0" smtClean="0"/>
            </a:br>
            <a:endParaRPr lang="en-US" dirty="0" smtClean="0"/>
          </a:p>
          <a:p>
            <a:r>
              <a:rPr lang="pt-BR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(defn factorial-3</a:t>
            </a:r>
            <a:br>
              <a:rPr lang="pt-BR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pt-BR" b="1" dirty="0">
                <a:latin typeface="Consolas" panose="020B0609020204030204" pitchFamily="49" charset="0"/>
                <a:cs typeface="Consolas" panose="020B0609020204030204" pitchFamily="49" charset="0"/>
              </a:rPr>
              <a:t> ([n] (factorial-3 1 n))</a:t>
            </a:r>
            <a:r>
              <a:rPr lang="pt-BR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pt-BR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([acc n]</a:t>
            </a:r>
            <a:br>
              <a:rPr lang="pt-BR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(if (zero? n)</a:t>
            </a:r>
            <a:br>
              <a:rPr lang="pt-BR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acc</a:t>
            </a:r>
            <a:br>
              <a:rPr lang="pt-BR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(recur (* acc n) (dec n)) ) ) )</a:t>
            </a:r>
            <a:endParaRPr lang="en-US" dirty="0">
              <a:solidFill>
                <a:srgbClr val="00206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5C3D36-61A5-4D78-956C-FA213B988B6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907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a local helper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defn</a:t>
            </a: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factorial-4 [number]</a:t>
            </a:r>
            <a:b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(let [factorial-helper</a:t>
            </a:r>
            <a:b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        (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fn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 [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acc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 n]</a:t>
            </a:r>
            <a:b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          (if (zero? n)</a:t>
            </a:r>
            <a:b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acc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            (recur (*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acc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 n) (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dec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 n))))]</a:t>
            </a: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(factorial-helper 1 number)))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5C3D36-61A5-4D78-956C-FA213B988B6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1206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ASPOLLED" val="21DA32E7339E4201ADD21E4FFF7577A6"/>
  <p:tag name="TPVERSION" val="5"/>
  <p:tag name="TPFULLVERSION" val="5.2.0.3121"/>
  <p:tag name="PPTVERSION" val="14"/>
  <p:tag name="TPOS" val="2"/>
</p:tagLst>
</file>

<file path=ppt/theme/theme1.xml><?xml version="1.0" encoding="utf-8"?>
<a:theme xmlns:a="http://schemas.openxmlformats.org/drawingml/2006/main" name="prolog">
  <a:themeElements>
    <a:clrScheme name="">
      <a:dk1>
        <a:srgbClr val="000000"/>
      </a:dk1>
      <a:lt1>
        <a:srgbClr val="FFFFFF"/>
      </a:lt1>
      <a:dk2>
        <a:srgbClr val="FF0000"/>
      </a:dk2>
      <a:lt2>
        <a:srgbClr val="804000"/>
      </a:lt2>
      <a:accent1>
        <a:srgbClr val="007F00"/>
      </a:accent1>
      <a:accent2>
        <a:srgbClr val="3300FF"/>
      </a:accent2>
      <a:accent3>
        <a:srgbClr val="FFFFFF"/>
      </a:accent3>
      <a:accent4>
        <a:srgbClr val="000000"/>
      </a:accent4>
      <a:accent5>
        <a:srgbClr val="AAC0AA"/>
      </a:accent5>
      <a:accent6>
        <a:srgbClr val="2D00E7"/>
      </a:accent6>
      <a:hlink>
        <a:srgbClr val="BF00FF"/>
      </a:hlink>
      <a:folHlink>
        <a:srgbClr val="0073D9"/>
      </a:folHlink>
    </a:clrScheme>
    <a:fontScheme name="prolog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prolog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log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log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log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log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log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log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log 8">
        <a:dk1>
          <a:srgbClr val="000000"/>
        </a:dk1>
        <a:lt1>
          <a:srgbClr val="FFFFFF"/>
        </a:lt1>
        <a:dk2>
          <a:srgbClr val="FF0000"/>
        </a:dk2>
        <a:lt2>
          <a:srgbClr val="FF9900"/>
        </a:lt2>
        <a:accent1>
          <a:srgbClr val="0099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8A5C2D"/>
        </a:accent6>
        <a:hlink>
          <a:srgbClr val="CC00FF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Hunk:Applications:Microsoft Office 2004:Templates:My Templates:prolog.pot</Template>
  <TotalTime>1735</TotalTime>
  <Words>312</Words>
  <Application>Microsoft Office PowerPoint</Application>
  <PresentationFormat>On-screen Show (4:3)</PresentationFormat>
  <Paragraphs>75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prolog</vt:lpstr>
      <vt:lpstr>Lets and Loops</vt:lpstr>
      <vt:lpstr>Hello, Factorial!</vt:lpstr>
      <vt:lpstr>Tail recursion, or tail call recursion</vt:lpstr>
      <vt:lpstr>Adding an accumulator</vt:lpstr>
      <vt:lpstr>Using factorial-two-args</vt:lpstr>
      <vt:lpstr>Use of a faҫade</vt:lpstr>
      <vt:lpstr>When tail recursion isn’t</vt:lpstr>
      <vt:lpstr>Polymorphic parameters</vt:lpstr>
      <vt:lpstr>Defining a local helper function</vt:lpstr>
      <vt:lpstr>let and loop</vt:lpstr>
      <vt:lpstr>let and loop comparison</vt:lpstr>
      <vt:lpstr>shallow-reverse</vt:lpstr>
      <vt:lpstr>find-first-index</vt:lpstr>
      <vt:lpstr>Find the average of a sequence</vt:lpstr>
      <vt:lpstr>Summary: Tail recursion</vt:lpstr>
      <vt:lpstr>The End</vt:lpstr>
    </vt:vector>
  </TitlesOfParts>
  <Company>House of Chaos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Logic</dc:title>
  <dc:creator>Dave Matuszek</dc:creator>
  <cp:lastModifiedBy>matuszek</cp:lastModifiedBy>
  <cp:revision>60</cp:revision>
  <dcterms:created xsi:type="dcterms:W3CDTF">2005-10-18T13:18:42Z</dcterms:created>
  <dcterms:modified xsi:type="dcterms:W3CDTF">2015-10-07T16:36:39Z</dcterms:modified>
</cp:coreProperties>
</file>